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57" r:id="rId4"/>
    <p:sldId id="271" r:id="rId5"/>
    <p:sldId id="258" r:id="rId6"/>
    <p:sldId id="259" r:id="rId7"/>
    <p:sldId id="260" r:id="rId8"/>
    <p:sldId id="261" r:id="rId9"/>
    <p:sldId id="262" r:id="rId10"/>
    <p:sldId id="268" r:id="rId11"/>
    <p:sldId id="269" r:id="rId12"/>
    <p:sldId id="270" r:id="rId13"/>
    <p:sldId id="263" r:id="rId14"/>
    <p:sldId id="264" r:id="rId15"/>
    <p:sldId id="272" r:id="rId16"/>
    <p:sldId id="273" r:id="rId17"/>
    <p:sldId id="274" r:id="rId18"/>
    <p:sldId id="275" r:id="rId19"/>
    <p:sldId id="265" r:id="rId20"/>
    <p:sldId id="276" r:id="rId21"/>
    <p:sldId id="277" r:id="rId22"/>
    <p:sldId id="266" r:id="rId23"/>
    <p:sldId id="26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0" y="914400"/>
            <a:ext cx="12192000" cy="2570480"/>
          </a:xfrm>
        </p:spPr>
        <p:txBody>
          <a:bodyPr>
            <a:noAutofit/>
          </a:bodyPr>
          <a:p>
            <a:r>
              <a:rPr lang="en-US" altLang="zh-CN" sz="4400">
                <a:latin typeface="Times New Roman Regular" panose="02020503050405090304" charset="0"/>
                <a:cs typeface="Times New Roman Regular" panose="02020503050405090304" charset="0"/>
              </a:rPr>
              <a:t>Learning to Aggregate Multi - Scale Context for Instance Segmentation in Remote Sensing Images</a:t>
            </a:r>
            <a:endParaRPr lang="en-US" altLang="zh-CN" sz="4400">
              <a:latin typeface="Times New Roman Regular" panose="02020503050405090304" charset="0"/>
              <a:cs typeface="Times New Roman Regular" panose="02020503050405090304" charset="0"/>
            </a:endParaRPr>
          </a:p>
        </p:txBody>
      </p:sp>
      <p:sp>
        <p:nvSpPr>
          <p:cNvPr id="3" name="副标题 2"/>
          <p:cNvSpPr>
            <a:spLocks noGrp="1"/>
          </p:cNvSpPr>
          <p:nvPr>
            <p:ph type="subTitle" idx="1"/>
            <p:custDataLst>
              <p:tags r:id="rId2"/>
            </p:custDataLst>
          </p:nvPr>
        </p:nvSpPr>
        <p:spPr>
          <a:xfrm>
            <a:off x="5544185" y="3809365"/>
            <a:ext cx="5744845" cy="2385695"/>
          </a:xfrm>
        </p:spPr>
        <p:txBody>
          <a:bodyPr>
            <a:noAutofit/>
          </a:bodyPr>
          <a:p>
            <a:pPr marL="285750" indent="-285750" algn="l">
              <a:buFont typeface="Arial" panose="020B0604020202090204" pitchFamily="34" charset="0"/>
              <a:buChar char="•"/>
            </a:pPr>
            <a:r>
              <a:rPr lang="en-US" altLang="zh-CN" sz="1800">
                <a:latin typeface="Times New Roman Regular" panose="02020503050405090304" charset="0"/>
                <a:cs typeface="Times New Roman Regular" panose="02020503050405090304" charset="0"/>
              </a:rPr>
              <a:t>Authors: Ye Liu, Huifang Li, Chao Hu, Shuang Luo, Yan Luo, Chang Wen Chen</a:t>
            </a:r>
            <a:endParaRPr lang="en-US" altLang="zh-CN" sz="1800">
              <a:latin typeface="Times New Roman Regular" panose="02020503050405090304" charset="0"/>
              <a:cs typeface="Times New Roman Regular" panose="02020503050405090304" charset="0"/>
            </a:endParaRPr>
          </a:p>
          <a:p>
            <a:pPr marL="285750" indent="-285750" algn="l">
              <a:buFont typeface="Arial" panose="020B0604020202090204" pitchFamily="34" charset="0"/>
              <a:buChar char="•"/>
            </a:pPr>
            <a:r>
              <a:rPr lang="en-US" altLang="zh-CN" sz="1800">
                <a:latin typeface="Times New Roman Regular" panose="02020503050405090304" charset="0"/>
                <a:cs typeface="Times New Roman Regular" panose="02020503050405090304" charset="0"/>
              </a:rPr>
              <a:t>Year: 2024</a:t>
            </a:r>
            <a:endParaRPr lang="en-US" altLang="zh-CN" sz="1800">
              <a:latin typeface="Times New Roman Regular" panose="02020503050405090304" charset="0"/>
              <a:cs typeface="Times New Roman Regular" panose="02020503050405090304" charset="0"/>
            </a:endParaRPr>
          </a:p>
          <a:p>
            <a:pPr marL="285750" indent="-285750" algn="l">
              <a:buFont typeface="Arial" panose="020B0604020202090204" pitchFamily="34" charset="0"/>
              <a:buChar char="•"/>
            </a:pPr>
            <a:r>
              <a:rPr lang="en-US" altLang="zh-CN" sz="1800">
                <a:latin typeface="Times New Roman Regular" panose="02020503050405090304" charset="0"/>
                <a:cs typeface="Times New Roman Regular" panose="02020503050405090304" charset="0"/>
              </a:rPr>
              <a:t>Journal: IEEE Transactions on Neural Networks and Learning Systems</a:t>
            </a:r>
            <a:endParaRPr lang="en-US" altLang="zh-CN" sz="1800">
              <a:latin typeface="Times New Roman Regular" panose="02020503050405090304" charset="0"/>
              <a:cs typeface="Times New Roman Regular" panose="02020503050405090304" charset="0"/>
            </a:endParaRPr>
          </a:p>
          <a:p>
            <a:pPr marL="285750" indent="-285750" algn="l">
              <a:buFont typeface="Arial" panose="020B0604020202090204" pitchFamily="34" charset="0"/>
              <a:buChar char="•"/>
            </a:pPr>
            <a:r>
              <a:rPr lang="en-US" altLang="zh-CN" sz="1800">
                <a:latin typeface="Times New Roman Regular" panose="02020503050405090304" charset="0"/>
                <a:cs typeface="Times New Roman Regular" panose="02020503050405090304" charset="0"/>
              </a:rPr>
              <a:t>Presenter: HaoShilong</a:t>
            </a:r>
            <a:endParaRPr lang="en-US" altLang="zh-CN" sz="1800">
              <a:latin typeface="Times New Roman Regular" panose="02020503050405090304" charset="0"/>
              <a:cs typeface="Times New Roman Regular" panose="02020503050405090304" charset="0"/>
            </a:endParaRPr>
          </a:p>
          <a:p>
            <a:pPr marL="285750" indent="-285750" algn="l">
              <a:buFont typeface="Arial" panose="020B0604020202090204" pitchFamily="34" charset="0"/>
              <a:buChar char="•"/>
            </a:pPr>
            <a:r>
              <a:rPr lang="en-US" altLang="zh-CN" sz="1800">
                <a:latin typeface="Times New Roman Regular" panose="02020503050405090304" charset="0"/>
                <a:cs typeface="Times New Roman Regular" panose="02020503050405090304" charset="0"/>
              </a:rPr>
              <a:t>telegram：+7（914）885-28-74</a:t>
            </a:r>
            <a:endParaRPr lang="en-US" altLang="zh-CN" sz="1800">
              <a:latin typeface="Times New Roman Regular" panose="02020503050405090304" charset="0"/>
              <a:cs typeface="Times New Roman Regular" panose="0202050305040509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08330" y="1470660"/>
            <a:ext cx="10968990" cy="391604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08330" y="1359535"/>
            <a:ext cx="5384165" cy="4139565"/>
          </a:xfrm>
          <a:prstGeom prst="rect">
            <a:avLst/>
          </a:prstGeom>
        </p:spPr>
      </p:pic>
      <p:pic>
        <p:nvPicPr>
          <p:cNvPr id="5" name="图片 4"/>
          <p:cNvPicPr>
            <a:picLocks noChangeAspect="1"/>
          </p:cNvPicPr>
          <p:nvPr/>
        </p:nvPicPr>
        <p:blipFill>
          <a:blip r:embed="rId2"/>
          <a:stretch>
            <a:fillRect/>
          </a:stretch>
        </p:blipFill>
        <p:spPr>
          <a:xfrm>
            <a:off x="6503035" y="1359535"/>
            <a:ext cx="5074285" cy="414020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Evaluation Metrics</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lgn="just"/>
            <a:r>
              <a:rPr lang="en-US" altLang="zh-CN" sz="2000" b="1">
                <a:latin typeface="Times New Roman Regular" panose="02020503050405090304" charset="0"/>
                <a:cs typeface="Times New Roman Regular" panose="02020503050405090304" charset="0"/>
              </a:rPr>
              <a:t>Mean Average Precision (mAP):</a:t>
            </a:r>
            <a:r>
              <a:rPr lang="en-US" altLang="zh-CN" sz="2000">
                <a:latin typeface="Times New Roman Regular" panose="02020503050405090304" charset="0"/>
                <a:cs typeface="Times New Roman Regular" panose="02020503050405090304" charset="0"/>
              </a:rPr>
              <a:t> Measures the detection and segmentation performances. For iSAID, NWPU VHR - 10, and HRSID datasets, mAPs are computed under IoU ranging from 0.05 to 0.95. For DIOR dataset, mAP under IoU = 0.5 is considered.</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Regular" panose="02020503050405090304" charset="0"/>
                <a:cs typeface="Times New Roman Regular" panose="02020503050405090304" charset="0"/>
              </a:rPr>
              <a:t>Number of Parameters (#Params) and FLOPs:</a:t>
            </a:r>
            <a:r>
              <a:rPr lang="en-US" altLang="zh-CN" sz="2000">
                <a:latin typeface="Times New Roman Regular" panose="02020503050405090304" charset="0"/>
                <a:cs typeface="Times New Roman Regular" panose="02020503050405090304" charset="0"/>
              </a:rPr>
              <a:t> Evaluate the model's storage and computational efficiencies, which are hardware - irrelevant and widely used in previous studies.</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Results and Discussion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lgn="just"/>
            <a:r>
              <a:rPr lang="en-US" altLang="zh-CN" sz="2000" b="1">
                <a:latin typeface="Times New Roman Bold" panose="02020503050405090304" charset="0"/>
                <a:cs typeface="Times New Roman Bold" panose="02020503050405090304" charset="0"/>
              </a:rPr>
              <a:t>Performance on Datasets:</a:t>
            </a:r>
            <a:r>
              <a:rPr lang="en-US" altLang="zh-CN" sz="2000">
                <a:latin typeface="Times New Roman Regular" panose="02020503050405090304" charset="0"/>
                <a:cs typeface="Times New Roman Regular" panose="02020503050405090304" charset="0"/>
              </a:rPr>
              <a:t> CATNet outperforms state - of - the - art methods on iSAID, DIOR, NWPU VHR - 10, and HRSID datasets under similar computational costs. For example, on the iSAID test set, it achieves high AP values for both object detection and instance segmentation.</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Module Effectiveness:</a:t>
            </a:r>
            <a:r>
              <a:rPr lang="en-US" altLang="zh-CN" sz="2000">
                <a:latin typeface="Times New Roman Regular" panose="02020503050405090304" charset="0"/>
                <a:cs typeface="Times New Roman Regular" panose="02020503050405090304" charset="0"/>
              </a:rPr>
              <a:t> Each module (DenseFPN, SCP, HRoIE) contributes to performance improvement. DenseFPN provides significant mAP gains, while SCP and HRoIE also bring considerable improvements with few extra parameters.</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截屏2025-06-03 下午9.50.11"/>
          <p:cNvPicPr>
            <a:picLocks noChangeAspect="1"/>
          </p:cNvPicPr>
          <p:nvPr/>
        </p:nvPicPr>
        <p:blipFill>
          <a:blip r:embed="rId1"/>
          <a:stretch>
            <a:fillRect/>
          </a:stretch>
        </p:blipFill>
        <p:spPr>
          <a:xfrm>
            <a:off x="0" y="0"/>
            <a:ext cx="7845425" cy="3490595"/>
          </a:xfrm>
          <a:prstGeom prst="rect">
            <a:avLst/>
          </a:prstGeom>
        </p:spPr>
      </p:pic>
      <p:pic>
        <p:nvPicPr>
          <p:cNvPr id="6" name="图片 5" descr="截屏2025-06-03 下午9.50.49"/>
          <p:cNvPicPr>
            <a:picLocks noChangeAspect="1"/>
          </p:cNvPicPr>
          <p:nvPr/>
        </p:nvPicPr>
        <p:blipFill>
          <a:blip r:embed="rId2"/>
          <a:stretch>
            <a:fillRect/>
          </a:stretch>
        </p:blipFill>
        <p:spPr>
          <a:xfrm>
            <a:off x="4346575" y="3403600"/>
            <a:ext cx="7845425" cy="345440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5-06-03 下午9.51.42"/>
          <p:cNvPicPr>
            <a:picLocks noChangeAspect="1"/>
          </p:cNvPicPr>
          <p:nvPr/>
        </p:nvPicPr>
        <p:blipFill>
          <a:blip r:embed="rId1"/>
          <a:stretch>
            <a:fillRect/>
          </a:stretch>
        </p:blipFill>
        <p:spPr>
          <a:xfrm>
            <a:off x="1684020" y="476250"/>
            <a:ext cx="8839200" cy="590550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5-06-03 下午9.52.04"/>
          <p:cNvPicPr>
            <a:picLocks noChangeAspect="1"/>
          </p:cNvPicPr>
          <p:nvPr/>
        </p:nvPicPr>
        <p:blipFill>
          <a:blip r:embed="rId1"/>
          <a:stretch>
            <a:fillRect/>
          </a:stretch>
        </p:blipFill>
        <p:spPr>
          <a:xfrm>
            <a:off x="977900" y="1595755"/>
            <a:ext cx="10236200" cy="36671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5-06-03 下午9.52.39"/>
          <p:cNvPicPr>
            <a:picLocks noChangeAspect="1"/>
          </p:cNvPicPr>
          <p:nvPr/>
        </p:nvPicPr>
        <p:blipFill>
          <a:blip r:embed="rId1"/>
          <a:stretch>
            <a:fillRect/>
          </a:stretch>
        </p:blipFill>
        <p:spPr>
          <a:xfrm>
            <a:off x="608330" y="1176655"/>
            <a:ext cx="10541635" cy="450469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sym typeface="+mn-ea"/>
              </a:rPr>
              <a:t>Results and Discussion</a:t>
            </a:r>
            <a:endParaRPr lang="zh-CN" altLang="en-US">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r>
              <a:rPr lang="en-US" altLang="zh-CN" sz="2000" b="1">
                <a:latin typeface="Times New Roman Bold" panose="02020503050405090304" charset="0"/>
                <a:cs typeface="Times New Roman Bold" panose="02020503050405090304" charset="0"/>
              </a:rPr>
              <a:t>Visualizations:</a:t>
            </a:r>
            <a:r>
              <a:rPr lang="en-US" altLang="zh-CN" sz="2000">
                <a:latin typeface="Times New Roman Regular" panose="02020503050405090304" charset="0"/>
                <a:cs typeface="Times New Roman Regular" panose="02020503050405090304" charset="0"/>
              </a:rPr>
              <a:t> Visualizations of context aggregation weights, model predictions, and attention maps show that the method focuses on object - containing areas, aggregates context effectively, and can handle small, blurry, and clustered objects well.</a:t>
            </a:r>
            <a:endParaRPr lang="en-US" altLang="zh-CN" sz="2000">
              <a:latin typeface="Times New Roman Regular" panose="02020503050405090304" charset="0"/>
              <a:cs typeface="Times New Roman Regular" panose="02020503050405090304" charset="0"/>
            </a:endParaRPr>
          </a:p>
          <a:p>
            <a:r>
              <a:rPr lang="en-US" altLang="zh-CN" sz="2000" b="1">
                <a:latin typeface="Times New Roman Bold" panose="02020503050405090304" charset="0"/>
                <a:cs typeface="Times New Roman Bold" panose="02020503050405090304" charset="0"/>
              </a:rPr>
              <a:t>Training Process:</a:t>
            </a:r>
            <a:r>
              <a:rPr lang="en-US" altLang="zh-CN" sz="2000">
                <a:latin typeface="Times New Roman Regular" panose="02020503050405090304" charset="0"/>
                <a:cs typeface="Times New Roman Regular" panose="02020503050405090304" charset="0"/>
              </a:rPr>
              <a:t> The proposed modules lead to faster learning and lower final loss during training. The full - version of CATNet converges about 30% faster than the baseline and reaches a 10% lower final loss.</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5-06-03 下午9.53.45"/>
          <p:cNvPicPr>
            <a:picLocks noChangeAspect="1"/>
          </p:cNvPicPr>
          <p:nvPr/>
        </p:nvPicPr>
        <p:blipFill>
          <a:blip r:embed="rId1"/>
          <a:stretch>
            <a:fillRect/>
          </a:stretch>
        </p:blipFill>
        <p:spPr>
          <a:xfrm>
            <a:off x="2517775" y="215900"/>
            <a:ext cx="7150100" cy="66421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Task Definition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lgn="just"/>
            <a:r>
              <a:rPr lang="en-US" altLang="zh-CN" sz="2400">
                <a:latin typeface="Times New Roman Regular" panose="02020503050405090304" charset="0"/>
                <a:cs typeface="Times New Roman Regular" panose="02020503050405090304" charset="0"/>
              </a:rPr>
              <a:t>The task is instance segmentation in remote sensing images. This involves performing per - pixel labeling of objects at the instance level. The goal is to detect and segment all objects in a remote sensing image, identifying their bounding boxes, binary masks, and object categories. The output is a collection of tuples containing bounding box coordinates, binary masks, and class labels.</a:t>
            </a:r>
            <a:endParaRPr lang="en-US" altLang="zh-CN" sz="24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5-06-03 下午9.54.13"/>
          <p:cNvPicPr>
            <a:picLocks noChangeAspect="1"/>
          </p:cNvPicPr>
          <p:nvPr/>
        </p:nvPicPr>
        <p:blipFill>
          <a:blip r:embed="rId1"/>
          <a:stretch>
            <a:fillRect/>
          </a:stretch>
        </p:blipFill>
        <p:spPr>
          <a:xfrm>
            <a:off x="217805" y="1560195"/>
            <a:ext cx="11359515" cy="373824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Conclusion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p>
            <a:pPr algn="just"/>
            <a:r>
              <a:rPr lang="en-US" altLang="zh-CN" sz="2000">
                <a:latin typeface="Times New Roman Regular" panose="02020503050405090304" charset="0"/>
                <a:cs typeface="Times New Roman Regular" panose="02020503050405090304" charset="0"/>
              </a:rPr>
              <a:t>The proposed CATNet framework, with its three lightweight plug - and - play modules, effectively aggregates global visual context in different domains. This enhances discriminative object features and improves object detection and instance segmentation performances in remote sensing images. Future work could focus on designing a more unified framework to handle cross - domain context correlations, potentially using transformers.</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lgn="ctr">
              <a:buNone/>
            </a:pPr>
            <a:r>
              <a:rPr lang="en-US" altLang="zh-CN" sz="3600" b="1">
                <a:latin typeface="PingFang SC Semibold" panose="020B0400000000000000" charset="-122"/>
                <a:ea typeface="PingFang SC Semibold" panose="020B0400000000000000" charset="-122"/>
              </a:rPr>
              <a:t>thank you for your listening</a:t>
            </a:r>
            <a:endParaRPr lang="en-US" altLang="zh-CN" sz="3600" b="1">
              <a:latin typeface="PingFang SC Semibold" panose="020B0400000000000000" charset="-122"/>
              <a:ea typeface="PingFang SC Semibold" panose="020B0400000000000000" charset="-122"/>
            </a:endParaRPr>
          </a:p>
          <a:p>
            <a:pPr marL="285750" indent="-285750" algn="ctr">
              <a:buFont typeface="Arial" panose="020B0604020202090204" pitchFamily="34" charset="0"/>
              <a:buChar char="•"/>
            </a:pPr>
            <a:endParaRPr lang="en-US" altLang="zh-CN" sz="2000">
              <a:latin typeface="Times New Roman Regular" panose="02020503050405090304" charset="0"/>
              <a:cs typeface="Times New Roman Regular" panose="02020503050405090304" charset="0"/>
              <a:sym typeface="+mn-ea"/>
            </a:endParaRPr>
          </a:p>
          <a:p>
            <a:pPr marL="0" indent="0" algn="ctr">
              <a:buFont typeface="Arial" panose="020B0604020202090204" pitchFamily="34" charset="0"/>
              <a:buNone/>
            </a:pPr>
            <a:endParaRPr lang="en-US" altLang="zh-CN" sz="2000">
              <a:latin typeface="Times New Roman Regular" panose="02020503050405090304" charset="0"/>
              <a:cs typeface="Times New Roman Regular" panose="02020503050405090304" charset="0"/>
              <a:sym typeface="+mn-ea"/>
            </a:endParaRPr>
          </a:p>
          <a:p>
            <a:pPr marL="285750" indent="-285750" algn="ctr">
              <a:buFont typeface="Arial" panose="020B0604020202090204" pitchFamily="34" charset="0"/>
              <a:buChar char="•"/>
            </a:pPr>
            <a:endParaRPr lang="en-US" altLang="zh-CN" sz="2000">
              <a:latin typeface="Times New Roman Regular" panose="02020503050405090304" charset="0"/>
              <a:cs typeface="Times New Roman Regular" panose="02020503050405090304" charset="0"/>
              <a:sym typeface="+mn-ea"/>
            </a:endParaRPr>
          </a:p>
          <a:p>
            <a:pPr marL="285750" indent="-285750" algn="ctr">
              <a:buFont typeface="Arial" panose="020B0604020202090204" pitchFamily="34" charset="0"/>
              <a:buChar char="•"/>
            </a:pPr>
            <a:r>
              <a:rPr lang="en-US" altLang="zh-CN" sz="2000">
                <a:latin typeface="Times New Roman Regular" panose="02020503050405090304" charset="0"/>
                <a:cs typeface="Times New Roman Regular" panose="02020503050405090304" charset="0"/>
                <a:sym typeface="+mn-ea"/>
              </a:rPr>
              <a:t>Presenter: HaoShilong </a:t>
            </a:r>
            <a:endParaRPr lang="en-US" altLang="zh-CN" sz="2000">
              <a:latin typeface="Times New Roman Regular" panose="02020503050405090304" charset="0"/>
              <a:cs typeface="Times New Roman Regular" panose="02020503050405090304" charset="0"/>
            </a:endParaRPr>
          </a:p>
          <a:p>
            <a:pPr marL="285750" indent="-285750" algn="ctr">
              <a:buFont typeface="Arial" panose="020B0604020202090204" pitchFamily="34" charset="0"/>
              <a:buChar char="•"/>
            </a:pPr>
            <a:r>
              <a:rPr lang="en-US" altLang="zh-CN" sz="2000">
                <a:latin typeface="Times New Roman Regular" panose="02020503050405090304" charset="0"/>
                <a:cs typeface="Times New Roman Regular" panose="02020503050405090304" charset="0"/>
                <a:sym typeface="+mn-ea"/>
              </a:rPr>
              <a:t>telegram：+7（914）885-28-74</a:t>
            </a:r>
            <a:endParaRPr lang="en-US" altLang="zh-CN" sz="2000" b="1">
              <a:latin typeface="Times New Roman Regular" panose="02020503050405090304" charset="0"/>
              <a:ea typeface="PingFang SC Semibold" panose="020B0400000000000000" charset="-122"/>
              <a:cs typeface="Times New Roman Regular" panose="02020503050405090304" charset="0"/>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Users/haoshilong/Library/Containers/com.kingsoft.wpsoffice.mac/Data/tmp/picturecompress_20250603214733/output_1.pngoutput_1"/>
          <p:cNvPicPr>
            <a:picLocks noChangeAspect="1"/>
          </p:cNvPicPr>
          <p:nvPr>
            <p:ph idx="1"/>
          </p:nvPr>
        </p:nvPicPr>
        <p:blipFill>
          <a:blip r:embed="rId1"/>
          <a:stretch>
            <a:fillRect/>
          </a:stretch>
        </p:blipFill>
        <p:spPr>
          <a:xfrm>
            <a:off x="1797685" y="234950"/>
            <a:ext cx="8978265" cy="638746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Research Background</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noAutofit/>
          </a:bodyPr>
          <a:p>
            <a:pPr algn="just"/>
            <a:r>
              <a:rPr lang="en-US" altLang="zh-CN" sz="2200" b="1">
                <a:latin typeface="Times New Roman Bold" panose="02020503050405090304" charset="0"/>
                <a:cs typeface="Times New Roman Bold" panose="02020503050405090304" charset="0"/>
              </a:rPr>
              <a:t>Instance Segmentation Approaches:</a:t>
            </a:r>
            <a:r>
              <a:rPr lang="en-US" altLang="zh-CN" sz="2200">
                <a:latin typeface="Times New Roman Regular" panose="02020503050405090304" charset="0"/>
                <a:cs typeface="Times New Roman Regular" panose="02020503050405090304" charset="0"/>
              </a:rPr>
              <a:t> Existing instance segmentation methods for natural images, divided into one - stage and two - stage methods, face performance degradation when applied to remote sensing images. One - stage methods are efficient but have limited localization accuracy, while two - stage methods perform better in localization and mask prediction.</a:t>
            </a:r>
            <a:endParaRPr lang="en-US" altLang="zh-CN" sz="2200">
              <a:latin typeface="Times New Roman Regular" panose="02020503050405090304" charset="0"/>
              <a:cs typeface="Times New Roman Regular" panose="02020503050405090304" charset="0"/>
            </a:endParaRPr>
          </a:p>
          <a:p>
            <a:pPr algn="just"/>
            <a:r>
              <a:rPr lang="en-US" altLang="zh-CN" sz="2200" b="1">
                <a:latin typeface="Times New Roman Bold" panose="02020503050405090304" charset="0"/>
                <a:cs typeface="Times New Roman Bold" panose="02020503050405090304" charset="0"/>
              </a:rPr>
              <a:t>Multi - Scale Feature Propagation: </a:t>
            </a:r>
            <a:r>
              <a:rPr lang="en-US" altLang="zh-CN" sz="2200">
                <a:latin typeface="Times New Roman Regular" panose="02020503050405090304" charset="0"/>
                <a:cs typeface="Times New Roman Regular" panose="02020503050405090304" charset="0"/>
              </a:rPr>
              <a:t>Scale variation is a challenge in visual recognition. Previous works, such as FPN, PAFPN, and RFP, have used pyramid structures to represent visual features at different resolutions. However, these methods have limitations in handling multi - scale features effectively.</a:t>
            </a:r>
            <a:endParaRPr lang="en-US" altLang="zh-CN" sz="22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sym typeface="+mn-ea"/>
              </a:rPr>
              <a:t>Research Background</a:t>
            </a:r>
            <a:endParaRPr lang="zh-CN" altLang="en-US"/>
          </a:p>
        </p:txBody>
      </p:sp>
      <p:sp>
        <p:nvSpPr>
          <p:cNvPr id="3" name="内容占位符 2"/>
          <p:cNvSpPr>
            <a:spLocks noGrp="1"/>
          </p:cNvSpPr>
          <p:nvPr>
            <p:ph idx="1"/>
          </p:nvPr>
        </p:nvSpPr>
        <p:spPr/>
        <p:txBody>
          <a:bodyPr/>
          <a:p>
            <a:pPr algn="just">
              <a:buClrTx/>
              <a:buSzTx/>
            </a:pPr>
            <a:r>
              <a:rPr lang="en-US" altLang="zh-CN" sz="2200" b="1">
                <a:latin typeface="Times New Roman Bold" panose="02020503050405090304" charset="0"/>
                <a:cs typeface="Times New Roman Bold" panose="02020503050405090304" charset="0"/>
              </a:rPr>
              <a:t>Global Context Modeling:</a:t>
            </a:r>
            <a:r>
              <a:rPr lang="en-US" altLang="zh-CN" sz="2200">
                <a:latin typeface="Times New Roman Regular" panose="02020503050405090304" charset="0"/>
                <a:cs typeface="Times New Roman Regular" panose="02020503050405090304" charset="0"/>
              </a:rPr>
              <a:t> Convolutional neural networks (CNNs) typically have local dependency modeling. Although feature pyramids capture multi - scale information, long - range spatial dependency modeling is also important. Non - local neural network (NLNet) and its extensions, like CCNet and GCNet, have explored global context aggregation but mainly focus on spatial correlations, ignoring feature and instance domain dependencies.</a:t>
            </a:r>
            <a:endParaRPr lang="en-US" altLang="zh-CN" sz="22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General Study Workflow</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a:xfrm>
            <a:off x="608330" y="1490345"/>
            <a:ext cx="10968990" cy="4759325"/>
          </a:xfrm>
        </p:spPr>
        <p:txBody>
          <a:bodyPr>
            <a:noAutofit/>
          </a:bodyPr>
          <a:p>
            <a:pPr algn="just"/>
            <a:r>
              <a:rPr lang="en-US" altLang="zh-CN" sz="2200" b="1">
                <a:latin typeface="Times New Roman Bold" panose="02020503050405090304" charset="0"/>
                <a:cs typeface="Times New Roman Bold" panose="02020503050405090304" charset="0"/>
              </a:rPr>
              <a:t>Feature Extraction:</a:t>
            </a:r>
            <a:r>
              <a:rPr lang="en-US" altLang="zh-CN" sz="2200">
                <a:latin typeface="Times New Roman Regular" panose="02020503050405090304" charset="0"/>
                <a:cs typeface="Times New Roman Regular" panose="02020503050405090304" charset="0"/>
              </a:rPr>
              <a:t> Use a backbone network to extract visual features from the input remote sensing image, building a heterogeneous feature pyramid.</a:t>
            </a:r>
            <a:endParaRPr lang="en-US" altLang="zh-CN" sz="2200">
              <a:latin typeface="Times New Roman Regular" panose="02020503050405090304" charset="0"/>
              <a:cs typeface="Times New Roman Regular" panose="02020503050405090304" charset="0"/>
            </a:endParaRPr>
          </a:p>
          <a:p>
            <a:pPr algn="just"/>
            <a:r>
              <a:rPr lang="en-US" altLang="zh-CN" sz="2200" b="1">
                <a:latin typeface="Times New Roman Bold" panose="02020503050405090304" charset="0"/>
                <a:cs typeface="Times New Roman Bold" panose="02020503050405090304" charset="0"/>
              </a:rPr>
              <a:t>Context Aggregation:</a:t>
            </a:r>
            <a:r>
              <a:rPr lang="en-US" altLang="zh-CN" sz="2200">
                <a:latin typeface="Times New Roman Regular" panose="02020503050405090304" charset="0"/>
                <a:cs typeface="Times New Roman Regular" panose="02020503050405090304" charset="0"/>
              </a:rPr>
              <a:t> Employ DenseFPN to propagate object information among different levels of the feature pyramid, SCP to aggregate global spatial context at each level, and HRoIE to generate task - specific RoI features for each instance.</a:t>
            </a:r>
            <a:endParaRPr lang="en-US" altLang="zh-CN" sz="2200">
              <a:latin typeface="Times New Roman Regular" panose="02020503050405090304" charset="0"/>
              <a:cs typeface="Times New Roman Regular" panose="02020503050405090304" charset="0"/>
            </a:endParaRPr>
          </a:p>
          <a:p>
            <a:pPr algn="just"/>
            <a:r>
              <a:rPr lang="en-US" altLang="zh-CN" sz="2200" b="1">
                <a:latin typeface="Times New Roman Bold" panose="02020503050405090304" charset="0"/>
                <a:cs typeface="Times New Roman Bold" panose="02020503050405090304" charset="0"/>
              </a:rPr>
              <a:t>Object Detection and Segmentation:</a:t>
            </a:r>
            <a:r>
              <a:rPr lang="en-US" altLang="zh-CN" sz="2200">
                <a:latin typeface="Times New Roman Regular" panose="02020503050405090304" charset="0"/>
                <a:cs typeface="Times New Roman Regular" panose="02020503050405090304" charset="0"/>
              </a:rPr>
              <a:t> Perform bounding box regression, object classification, and mask prediction on the enhanced feature pyramid using the generated RoI features.</a:t>
            </a:r>
            <a:endParaRPr lang="en-US" altLang="zh-CN" sz="22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Data Description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noAutofit/>
          </a:bodyPr>
          <a:p>
            <a:pPr algn="just"/>
            <a:r>
              <a:rPr lang="en-US" altLang="zh-CN" sz="2000" b="1">
                <a:latin typeface="Times New Roman Bold" panose="02020503050405090304" charset="0"/>
                <a:cs typeface="Times New Roman Bold" panose="02020503050405090304" charset="0"/>
              </a:rPr>
              <a:t>iSAID:</a:t>
            </a:r>
            <a:r>
              <a:rPr lang="en-US" altLang="zh-CN" sz="2000">
                <a:latin typeface="Times New Roman Regular" panose="02020503050405090304" charset="0"/>
                <a:cs typeface="Times New Roman Regular" panose="02020503050405090304" charset="0"/>
              </a:rPr>
              <a:t> A large - scale dataset for instance segmentation in aerial images, inherited from DOTA. It contains 15 classes of 655,451 instances in 2,806 images with a wide range of spatial resolutions. For experiments, images are split into patches.</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DIOR: </a:t>
            </a:r>
            <a:r>
              <a:rPr lang="en-US" altLang="zh-CN" sz="2000">
                <a:latin typeface="Times New Roman Regular" panose="02020503050405090304" charset="0"/>
                <a:cs typeface="Times New Roman Regular" panose="02020503050405090304" charset="0"/>
              </a:rPr>
              <a:t>A complex aerial images dataset with 23,463 images and 190,288 instances, covering 20 object classes. It has severe object size variabilities and different imaging conditions.</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NWPU VHR - 10:</a:t>
            </a:r>
            <a:r>
              <a:rPr lang="en-US" altLang="zh-CN" sz="2000">
                <a:latin typeface="Times New Roman Regular" panose="02020503050405090304" charset="0"/>
                <a:cs typeface="Times New Roman Regular" panose="02020503050405090304" charset="0"/>
              </a:rPr>
              <a:t> Initially for object detection in aerial images, later enriched with instance - level mask annotations. It has 10 object categories in 800 high - resolution images.</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HRSID:</a:t>
            </a:r>
            <a:r>
              <a:rPr lang="en-US" altLang="zh-CN" sz="2000">
                <a:latin typeface="Times New Roman Regular" panose="02020503050405090304" charset="0"/>
                <a:cs typeface="Times New Roman Regular" panose="02020503050405090304" charset="0"/>
              </a:rPr>
              <a:t> A dataset for ship detection and segmentation in synthetic aperture radar (SAR) images, with 5,604 high - resolution images and 16,951 ship instances.</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Regular" panose="02020503050405090304" charset="0"/>
                <a:cs typeface="Times New Roman Regular" panose="02020503050405090304" charset="0"/>
              </a:rPr>
              <a:t>Methods Description</a:t>
            </a:r>
            <a:endParaRPr lang="en-US" altLang="zh-CN">
              <a:latin typeface="Times New Roman Regular" panose="02020503050405090304" charset="0"/>
              <a:cs typeface="Times New Roman Regular" panose="02020503050405090304" charset="0"/>
            </a:endParaRPr>
          </a:p>
        </p:txBody>
      </p:sp>
      <p:sp>
        <p:nvSpPr>
          <p:cNvPr id="3" name="内容占位符 2"/>
          <p:cNvSpPr>
            <a:spLocks noGrp="1"/>
          </p:cNvSpPr>
          <p:nvPr>
            <p:ph idx="1"/>
          </p:nvPr>
        </p:nvSpPr>
        <p:spPr/>
        <p:txBody>
          <a:bodyPr>
            <a:noAutofit/>
          </a:bodyPr>
          <a:p>
            <a:pPr algn="just"/>
            <a:r>
              <a:rPr lang="en-US" altLang="zh-CN" sz="2000" b="1">
                <a:latin typeface="Times New Roman Bold" panose="02020503050405090304" charset="0"/>
                <a:cs typeface="Times New Roman Bold" panose="02020503050405090304" charset="0"/>
              </a:rPr>
              <a:t>Dense Feature Pyramid Network (DenseFPN):</a:t>
            </a:r>
            <a:r>
              <a:rPr lang="en-US" altLang="zh-CN" sz="2000">
                <a:latin typeface="Times New Roman Regular" panose="02020503050405090304" charset="0"/>
                <a:cs typeface="Times New Roman Regular" panose="02020503050405090304" charset="0"/>
              </a:rPr>
              <a:t> A multi - scale feature propagation module that takes feature maps from different backbone stages. It uses inter - level residual connections, cross - level dense connections, and feature re - weighting strategy to enable adaptive feature propagation and optimize information flow.</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Spatial Context Pyramid (SCP):</a:t>
            </a:r>
            <a:r>
              <a:rPr lang="en-US" altLang="zh-CN" sz="2000">
                <a:latin typeface="Times New Roman Regular" panose="02020503050405090304" charset="0"/>
                <a:cs typeface="Times New Roman Regular" panose="02020503050405090304" charset="0"/>
              </a:rPr>
              <a:t> Adds an extra path to existing global context models. It learns to aggregate global spatial context into local regions using an attention mechanism and a re - weighting matrix to balance the extent of context aggregation.</a:t>
            </a:r>
            <a:endParaRPr lang="en-US" altLang="zh-CN" sz="2000">
              <a:latin typeface="Times New Roman Regular" panose="02020503050405090304" charset="0"/>
              <a:cs typeface="Times New Roman Regular" panose="02020503050405090304" charset="0"/>
            </a:endParaRPr>
          </a:p>
          <a:p>
            <a:pPr algn="just"/>
            <a:r>
              <a:rPr lang="en-US" altLang="zh-CN" sz="2000" b="1">
                <a:latin typeface="Times New Roman Bold" panose="02020503050405090304" charset="0"/>
                <a:cs typeface="Times New Roman Bold" panose="02020503050405090304" charset="0"/>
              </a:rPr>
              <a:t>Hierarchical Region of Interest Extractor (HRoIE):</a:t>
            </a:r>
            <a:r>
              <a:rPr lang="en-US" altLang="zh-CN" sz="2000">
                <a:latin typeface="Times New Roman Regular" panose="02020503050405090304" charset="0"/>
                <a:cs typeface="Times New Roman Regular" panose="02020503050405090304" charset="0"/>
              </a:rPr>
              <a:t> Performs task - specific hierarchical feature fusion for each instance. It crops features from all feature pyramid levels and uses attention blocks to fuse them adaptively for object detection and mask prediction.</a:t>
            </a:r>
            <a:endParaRPr lang="en-US" altLang="zh-CN" sz="20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21970" y="393065"/>
            <a:ext cx="10968990" cy="3267075"/>
          </a:xfrm>
          <a:prstGeom prst="rect">
            <a:avLst/>
          </a:prstGeom>
        </p:spPr>
      </p:pic>
      <p:pic>
        <p:nvPicPr>
          <p:cNvPr id="5" name="图片 4"/>
          <p:cNvPicPr>
            <a:picLocks noChangeAspect="1"/>
          </p:cNvPicPr>
          <p:nvPr/>
        </p:nvPicPr>
        <p:blipFill>
          <a:blip r:embed="rId2"/>
          <a:stretch>
            <a:fillRect/>
          </a:stretch>
        </p:blipFill>
        <p:spPr>
          <a:xfrm>
            <a:off x="4163695" y="3750310"/>
            <a:ext cx="3684905" cy="2982595"/>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5997</Words>
  <Application>WPS 文字</Application>
  <PresentationFormat>宽屏</PresentationFormat>
  <Paragraphs>66</Paragraphs>
  <Slides>22</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Wingdings</vt:lpstr>
      <vt:lpstr>Times New Roman Regular</vt:lpstr>
      <vt:lpstr>Times New Roman Bold</vt:lpstr>
      <vt:lpstr>PingFang SC Semibold</vt:lpstr>
      <vt:lpstr>苹方-简</vt:lpstr>
      <vt:lpstr>微软雅黑</vt:lpstr>
      <vt:lpstr>汉仪旗黑</vt:lpstr>
      <vt:lpstr>宋体</vt:lpstr>
      <vt:lpstr>Arial Unicode MS</vt:lpstr>
      <vt:lpstr>汉仪书宋二KW</vt:lpstr>
      <vt:lpstr>Inter</vt:lpstr>
      <vt:lpstr>Thonburi</vt:lpstr>
      <vt:lpstr>WPS</vt:lpstr>
      <vt:lpstr>Learning to Aggregate Multi - Scale Context for Instance Segmentation in Remote Sensing Images</vt:lpstr>
      <vt:lpstr>Task Definition</vt:lpstr>
      <vt:lpstr>PowerPoint 演示文稿</vt:lpstr>
      <vt:lpstr>Research Background</vt:lpstr>
      <vt:lpstr>Research Background</vt:lpstr>
      <vt:lpstr>General Study Workflow</vt:lpstr>
      <vt:lpstr>Data Description</vt:lpstr>
      <vt:lpstr>Methods Description</vt:lpstr>
      <vt:lpstr>PowerPoint 演示文稿</vt:lpstr>
      <vt:lpstr>PowerPoint 演示文稿</vt:lpstr>
      <vt:lpstr>PowerPoint 演示文稿</vt:lpstr>
      <vt:lpstr>Evaluation Metrics</vt:lpstr>
      <vt:lpstr>Results and Discussion</vt:lpstr>
      <vt:lpstr>PowerPoint 演示文稿</vt:lpstr>
      <vt:lpstr>PowerPoint 演示文稿</vt:lpstr>
      <vt:lpstr>PowerPoint 演示文稿</vt:lpstr>
      <vt:lpstr>PowerPoint 演示文稿</vt:lpstr>
      <vt:lpstr>Results and Discussion</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郝世龙</cp:lastModifiedBy>
  <cp:revision>163</cp:revision>
  <dcterms:created xsi:type="dcterms:W3CDTF">2025-06-03T13:54:48Z</dcterms:created>
  <dcterms:modified xsi:type="dcterms:W3CDTF">2025-06-03T13:54:48Z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2052-7.2.2.8955</vt:lpwstr>
  </property>
  <property fmtid="{D5CDD505-2E9C-101B-9397-08002B2CF9AE}" pid="3" name="ICV">
    <vt:lpwstr>DB27CF8A410A81BEA8FE3E6872FF442B_43</vt:lpwstr>
  </property>
</Properties>
</file>